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F58741-3E00-49D3-8125-E394E6A55E89}" type="datetimeFigureOut">
              <a:rPr lang="nl-NL" smtClean="0"/>
              <a:t>27-11-2017</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51676D-B42C-4CFE-B111-EAF50C0A597C}" type="slidenum">
              <a:rPr lang="nl-NL" smtClean="0"/>
              <a:t>‹nr.›</a:t>
            </a:fld>
            <a:endParaRPr lang="nl-NL"/>
          </a:p>
        </p:txBody>
      </p:sp>
    </p:spTree>
    <p:extLst>
      <p:ext uri="{BB962C8B-B14F-4D97-AF65-F5344CB8AC3E}">
        <p14:creationId xmlns:p14="http://schemas.microsoft.com/office/powerpoint/2010/main" val="549583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4" name="Titel 13"/>
          <p:cNvSpPr>
            <a:spLocks noGrp="1"/>
          </p:cNvSpPr>
          <p:nvPr>
            <p:ph type="ctrTitle"/>
          </p:nvPr>
        </p:nvSpPr>
        <p:spPr>
          <a:xfrm>
            <a:off x="1432560" y="359898"/>
            <a:ext cx="7406640" cy="1472184"/>
          </a:xfrm>
        </p:spPr>
        <p:txBody>
          <a:bodyPr anchor="b"/>
          <a:lstStyle>
            <a:lvl1pPr algn="l">
              <a:defRPr/>
            </a:lvl1pPr>
            <a:extLst/>
          </a:lstStyle>
          <a:p>
            <a:r>
              <a:rPr kumimoji="0" lang="nl-NL"/>
              <a:t>Klik om de stijl te bewerken</a:t>
            </a:r>
            <a:endParaRPr kumimoji="0" lang="en-US"/>
          </a:p>
        </p:txBody>
      </p:sp>
      <p:sp>
        <p:nvSpPr>
          <p:cNvPr id="22" name="Ondertitel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l-NL"/>
              <a:t>Klik om de ondertitelstijl van het model te bewerken</a:t>
            </a:r>
            <a:endParaRPr kumimoji="0" lang="en-US"/>
          </a:p>
        </p:txBody>
      </p:sp>
      <p:sp>
        <p:nvSpPr>
          <p:cNvPr id="7" name="Tijdelijke aanduiding voor datum 6"/>
          <p:cNvSpPr>
            <a:spLocks noGrp="1"/>
          </p:cNvSpPr>
          <p:nvPr>
            <p:ph type="dt" sz="half" idx="10"/>
          </p:nvPr>
        </p:nvSpPr>
        <p:spPr/>
        <p:txBody>
          <a:bodyPr/>
          <a:lstStyle/>
          <a:p>
            <a:fld id="{D69EBEB8-5231-492E-AAD6-7EEB30838B16}" type="datetimeFigureOut">
              <a:rPr lang="nl-NL" smtClean="0"/>
              <a:t>27-11-2017</a:t>
            </a:fld>
            <a:endParaRPr lang="nl-NL"/>
          </a:p>
        </p:txBody>
      </p:sp>
      <p:sp>
        <p:nvSpPr>
          <p:cNvPr id="20" name="Tijdelijke aanduiding voor voettekst 19"/>
          <p:cNvSpPr>
            <a:spLocks noGrp="1"/>
          </p:cNvSpPr>
          <p:nvPr>
            <p:ph type="ftr" sz="quarter" idx="11"/>
          </p:nvPr>
        </p:nvSpPr>
        <p:spPr/>
        <p:txBody>
          <a:bodyPr/>
          <a:lstStyle/>
          <a:p>
            <a:endParaRPr lang="nl-NL"/>
          </a:p>
        </p:txBody>
      </p:sp>
      <p:sp>
        <p:nvSpPr>
          <p:cNvPr id="10" name="Tijdelijke aanduiding voor dianummer 9"/>
          <p:cNvSpPr>
            <a:spLocks noGrp="1"/>
          </p:cNvSpPr>
          <p:nvPr>
            <p:ph type="sldNum" sz="quarter" idx="12"/>
          </p:nvPr>
        </p:nvSpPr>
        <p:spPr/>
        <p:txBody>
          <a:bodyPr/>
          <a:lstStyle/>
          <a:p>
            <a:fld id="{90F37C39-D561-4B8C-B54D-362A44EE598F}" type="slidenum">
              <a:rPr lang="nl-NL" smtClean="0"/>
              <a:t>‹nr.›</a:t>
            </a:fld>
            <a:endParaRPr lang="nl-NL"/>
          </a:p>
        </p:txBody>
      </p:sp>
      <p:sp>
        <p:nvSpPr>
          <p:cNvPr id="8" name="Ova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D69EBEB8-5231-492E-AAD6-7EEB30838B16}" type="datetimeFigureOut">
              <a:rPr lang="nl-NL" smtClean="0"/>
              <a:t>27-11-2017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0F37C39-D561-4B8C-B54D-362A44EE598F}"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858000" y="274639"/>
            <a:ext cx="1828800" cy="5851525"/>
          </a:xfrm>
        </p:spPr>
        <p:txBody>
          <a:bodyPr vert="eaVert"/>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a:xfrm>
            <a:off x="1143000" y="274640"/>
            <a:ext cx="5562600" cy="5851525"/>
          </a:xfrm>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D69EBEB8-5231-492E-AAD6-7EEB30838B16}" type="datetimeFigureOut">
              <a:rPr lang="nl-NL" smtClean="0"/>
              <a:t>27-11-2017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0F37C39-D561-4B8C-B54D-362A44EE598F}"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3" name="Tijdelijke aanduiding voor inhoud 2"/>
          <p:cNvSpPr>
            <a:spLocks noGrp="1"/>
          </p:cNvSpPr>
          <p:nvPr>
            <p:ph idx="1"/>
          </p:nvPr>
        </p:nvSpPr>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D69EBEB8-5231-492E-AAD6-7EEB30838B16}" type="datetimeFigureOut">
              <a:rPr lang="nl-NL" smtClean="0"/>
              <a:t>27-11-2017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0F37C39-D561-4B8C-B54D-362A44EE598F}"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7" name="Rechthoek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nl-NL"/>
              <a:t>Klik om de stijl te bewerken</a:t>
            </a:r>
            <a:endParaRPr kumimoji="0" lang="en-US"/>
          </a:p>
        </p:txBody>
      </p:sp>
      <p:sp>
        <p:nvSpPr>
          <p:cNvPr id="3" name="Tijdelijke aanduiding voor teks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l-NL"/>
              <a:t>Klik om de modelstijlen te bewerken</a:t>
            </a:r>
          </a:p>
        </p:txBody>
      </p:sp>
      <p:sp>
        <p:nvSpPr>
          <p:cNvPr id="4" name="Tijdelijke aanduiding voor datum 3"/>
          <p:cNvSpPr>
            <a:spLocks noGrp="1"/>
          </p:cNvSpPr>
          <p:nvPr>
            <p:ph type="dt" sz="half" idx="10"/>
          </p:nvPr>
        </p:nvSpPr>
        <p:spPr/>
        <p:txBody>
          <a:bodyPr/>
          <a:lstStyle/>
          <a:p>
            <a:fld id="{D69EBEB8-5231-492E-AAD6-7EEB30838B16}" type="datetimeFigureOut">
              <a:rPr lang="nl-NL" smtClean="0"/>
              <a:t>27-11-2017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0F37C39-D561-4B8C-B54D-362A44EE598F}" type="slidenum">
              <a:rPr lang="nl-NL" smtClean="0"/>
              <a:t>‹nr.›</a:t>
            </a:fld>
            <a:endParaRPr lang="nl-NL"/>
          </a:p>
        </p:txBody>
      </p:sp>
      <p:sp>
        <p:nvSpPr>
          <p:cNvPr id="10" name="Rechthoek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1435608" y="274320"/>
            <a:ext cx="7498080" cy="1143000"/>
          </a:xfrm>
        </p:spPr>
        <p:txBody>
          <a:bodyPr/>
          <a:lstStyle/>
          <a:p>
            <a:r>
              <a:rPr kumimoji="0" lang="nl-NL"/>
              <a:t>Klik om de stijl te bewerken</a:t>
            </a:r>
            <a:endParaRPr kumimoji="0" lang="en-US"/>
          </a:p>
        </p:txBody>
      </p:sp>
      <p:sp>
        <p:nvSpPr>
          <p:cNvPr id="3" name="Tijdelijke aanduiding voor inhoud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inhoud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p:txBody>
          <a:bodyPr/>
          <a:lstStyle/>
          <a:p>
            <a:fld id="{D69EBEB8-5231-492E-AAD6-7EEB30838B16}" type="datetimeFigureOut">
              <a:rPr lang="nl-NL" smtClean="0"/>
              <a:t>27-11-2017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0F37C39-D561-4B8C-B54D-362A44EE598F}"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nl-NL"/>
              <a:t>Klik om de stijl te bewerken</a:t>
            </a:r>
            <a:endParaRPr kumimoji="0" lang="en-US"/>
          </a:p>
        </p:txBody>
      </p:sp>
      <p:sp>
        <p:nvSpPr>
          <p:cNvPr id="3" name="Tijdelijke aanduiding voor teks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a:t>Klik om de modelstijlen te bewerken</a:t>
            </a:r>
          </a:p>
        </p:txBody>
      </p:sp>
      <p:sp>
        <p:nvSpPr>
          <p:cNvPr id="4" name="Tijdelijke aanduiding voor teks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a:t>Klik om de modelstijlen te bewerken</a:t>
            </a:r>
          </a:p>
        </p:txBody>
      </p:sp>
      <p:sp>
        <p:nvSpPr>
          <p:cNvPr id="5" name="Tijdelijke aanduiding voor inhoud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6" name="Tijdelijke aanduiding voor inhoud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7" name="Tijdelijke aanduiding voor datum 6"/>
          <p:cNvSpPr>
            <a:spLocks noGrp="1"/>
          </p:cNvSpPr>
          <p:nvPr>
            <p:ph type="dt" sz="half" idx="10"/>
          </p:nvPr>
        </p:nvSpPr>
        <p:spPr/>
        <p:txBody>
          <a:bodyPr/>
          <a:lstStyle/>
          <a:p>
            <a:fld id="{D69EBEB8-5231-492E-AAD6-7EEB30838B16}" type="datetimeFigureOut">
              <a:rPr lang="nl-NL" smtClean="0"/>
              <a:t>27-11-2017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0F37C39-D561-4B8C-B54D-362A44EE598F}"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1435608" y="274320"/>
            <a:ext cx="7498080" cy="1143000"/>
          </a:xfrm>
        </p:spPr>
        <p:txBody>
          <a:bodyPr anchor="ctr"/>
          <a:lstStyle/>
          <a:p>
            <a:r>
              <a:rPr kumimoji="0" lang="nl-NL"/>
              <a:t>Klik om de stijl te bewerken</a:t>
            </a:r>
            <a:endParaRPr kumimoji="0" lang="en-US"/>
          </a:p>
        </p:txBody>
      </p:sp>
      <p:sp>
        <p:nvSpPr>
          <p:cNvPr id="3" name="Tijdelijke aanduiding voor datum 2"/>
          <p:cNvSpPr>
            <a:spLocks noGrp="1"/>
          </p:cNvSpPr>
          <p:nvPr>
            <p:ph type="dt" sz="half" idx="10"/>
          </p:nvPr>
        </p:nvSpPr>
        <p:spPr/>
        <p:txBody>
          <a:bodyPr/>
          <a:lstStyle/>
          <a:p>
            <a:fld id="{D69EBEB8-5231-492E-AAD6-7EEB30838B16}" type="datetimeFigureOut">
              <a:rPr lang="nl-NL" smtClean="0"/>
              <a:t>27-11-2017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0F37C39-D561-4B8C-B54D-362A44EE598F}"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hthoek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jdelijke aanduiding voor datum 1"/>
          <p:cNvSpPr>
            <a:spLocks noGrp="1"/>
          </p:cNvSpPr>
          <p:nvPr>
            <p:ph type="dt" sz="half" idx="10"/>
          </p:nvPr>
        </p:nvSpPr>
        <p:spPr/>
        <p:txBody>
          <a:bodyPr/>
          <a:lstStyle/>
          <a:p>
            <a:fld id="{D69EBEB8-5231-492E-AAD6-7EEB30838B16}" type="datetimeFigureOut">
              <a:rPr lang="nl-NL" smtClean="0"/>
              <a:t>27-11-2017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0F37C39-D561-4B8C-B54D-362A44EE598F}" type="slidenum">
              <a:rPr lang="nl-NL" smtClean="0"/>
              <a:t>‹nr.›</a:t>
            </a:fld>
            <a:endParaRPr lang="nl-NL"/>
          </a:p>
        </p:txBody>
      </p:sp>
      <p:sp>
        <p:nvSpPr>
          <p:cNvPr id="6" name="Rechthoek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nl-NL"/>
              <a:t>Klik om de stijl te bewerken</a:t>
            </a:r>
            <a:endParaRPr kumimoji="0" lang="en-US"/>
          </a:p>
        </p:txBody>
      </p:sp>
      <p:sp>
        <p:nvSpPr>
          <p:cNvPr id="3" name="Tijdelijke aanduiding voor teks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nl-NL"/>
              <a:t>Klik om de modelstijlen te bewerken</a:t>
            </a:r>
          </a:p>
        </p:txBody>
      </p:sp>
      <p:sp>
        <p:nvSpPr>
          <p:cNvPr id="4" name="Tijdelijke aanduiding voor inhoud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p:txBody>
          <a:bodyPr/>
          <a:lstStyle/>
          <a:p>
            <a:fld id="{D69EBEB8-5231-492E-AAD6-7EEB30838B16}" type="datetimeFigureOut">
              <a:rPr lang="nl-NL" smtClean="0"/>
              <a:t>27-11-2017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0F37C39-D561-4B8C-B54D-362A44EE598F}"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nl-NL"/>
              <a:t>Klik om de stijl te bewerken</a:t>
            </a:r>
            <a:endParaRPr kumimoji="0" lang="en-US"/>
          </a:p>
        </p:txBody>
      </p:sp>
      <p:sp>
        <p:nvSpPr>
          <p:cNvPr id="5" name="Tijdelijke aanduiding voor datum 4"/>
          <p:cNvSpPr>
            <a:spLocks noGrp="1"/>
          </p:cNvSpPr>
          <p:nvPr>
            <p:ph type="dt" sz="half" idx="10"/>
          </p:nvPr>
        </p:nvSpPr>
        <p:spPr/>
        <p:txBody>
          <a:bodyPr/>
          <a:lstStyle/>
          <a:p>
            <a:fld id="{D69EBEB8-5231-492E-AAD6-7EEB30838B16}" type="datetimeFigureOut">
              <a:rPr lang="nl-NL" smtClean="0"/>
              <a:t>27-11-2017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0F37C39-D561-4B8C-B54D-362A44EE598F}" type="slidenum">
              <a:rPr lang="nl-NL" smtClean="0"/>
              <a:t>‹nr.›</a:t>
            </a:fld>
            <a:endParaRPr lang="nl-NL"/>
          </a:p>
        </p:txBody>
      </p:sp>
      <p:sp>
        <p:nvSpPr>
          <p:cNvPr id="8" name="Rechthoek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Tijdelijke aanduiding voor afbeelding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nl-NL"/>
              <a:t>Klik op het pictogram als u een afbeelding wilt toevoegen</a:t>
            </a:r>
            <a:endParaRPr kumimoji="0" lang="en-US" dirty="0"/>
          </a:p>
        </p:txBody>
      </p:sp>
      <p:sp>
        <p:nvSpPr>
          <p:cNvPr id="9" name="Stroomdiagram: Proce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troomdiagram: Proce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ijdelijke aanduiding voor teks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nl-NL"/>
              <a:t>Klik om de modelstijlen te bewerken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irkel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ing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hoek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jdelijke aanduiding voor titel 4"/>
          <p:cNvSpPr>
            <a:spLocks noGrp="1"/>
          </p:cNvSpPr>
          <p:nvPr>
            <p:ph type="title"/>
          </p:nvPr>
        </p:nvSpPr>
        <p:spPr>
          <a:xfrm>
            <a:off x="1435608" y="274638"/>
            <a:ext cx="7498080" cy="1143000"/>
          </a:xfrm>
          <a:prstGeom prst="rect">
            <a:avLst/>
          </a:prstGeom>
        </p:spPr>
        <p:txBody>
          <a:bodyPr anchor="ctr">
            <a:normAutofit/>
          </a:bodyPr>
          <a:lstStyle/>
          <a:p>
            <a:r>
              <a:rPr kumimoji="0" lang="nl-NL"/>
              <a:t>Klik om de stijl te bewerken</a:t>
            </a:r>
            <a:endParaRPr kumimoji="0" lang="en-US"/>
          </a:p>
        </p:txBody>
      </p:sp>
      <p:sp>
        <p:nvSpPr>
          <p:cNvPr id="9" name="Tijdelijke aanduiding voor tekst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nl-NL"/>
              <a:t>Klik om de modelstijlen te bewerken</a:t>
            </a:r>
          </a:p>
          <a:p>
            <a:pPr lvl="1" eaLnBrk="1" latinLnBrk="0" hangingPunct="1"/>
            <a:r>
              <a:rPr kumimoji="0" lang="nl-NL"/>
              <a:t>Tweede niveau</a:t>
            </a:r>
          </a:p>
          <a:p>
            <a:pPr lvl="2" eaLnBrk="1" latinLnBrk="0" hangingPunct="1"/>
            <a:r>
              <a:rPr kumimoji="0" lang="nl-NL"/>
              <a:t>Derde niveau</a:t>
            </a:r>
          </a:p>
          <a:p>
            <a:pPr lvl="3" eaLnBrk="1" latinLnBrk="0" hangingPunct="1"/>
            <a:r>
              <a:rPr kumimoji="0" lang="nl-NL"/>
              <a:t>Vierde niveau</a:t>
            </a:r>
          </a:p>
          <a:p>
            <a:pPr lvl="4" eaLnBrk="1" latinLnBrk="0" hangingPunct="1"/>
            <a:r>
              <a:rPr kumimoji="0" lang="nl-NL"/>
              <a:t>Vijfde niveau</a:t>
            </a:r>
            <a:endParaRPr kumimoji="0" lang="en-US"/>
          </a:p>
        </p:txBody>
      </p:sp>
      <p:sp>
        <p:nvSpPr>
          <p:cNvPr id="24" name="Tijdelijke aanduiding voor datum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69EBEB8-5231-492E-AAD6-7EEB30838B16}" type="datetimeFigureOut">
              <a:rPr lang="nl-NL" smtClean="0"/>
              <a:t>27-11-2017</a:t>
            </a:fld>
            <a:endParaRPr lang="nl-NL"/>
          </a:p>
        </p:txBody>
      </p:sp>
      <p:sp>
        <p:nvSpPr>
          <p:cNvPr id="10" name="Tijdelijke aanduiding voor voettekst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nl-NL"/>
          </a:p>
        </p:txBody>
      </p:sp>
      <p:sp>
        <p:nvSpPr>
          <p:cNvPr id="22" name="Tijdelijke aanduiding voor dianumm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0F37C39-D561-4B8C-B54D-362A44EE598F}" type="slidenum">
              <a:rPr lang="nl-NL" smtClean="0"/>
              <a:t>‹nr.›</a:t>
            </a:fld>
            <a:endParaRPr lang="nl-NL"/>
          </a:p>
        </p:txBody>
      </p:sp>
      <p:sp>
        <p:nvSpPr>
          <p:cNvPr id="15" name="Rechthoek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noorderpoortlbs.swp.nl/5.7.7.4/magister.aspx" TargetMode="External"/><Relationship Id="rId2" Type="http://schemas.openxmlformats.org/officeDocument/2006/relationships/hyperlink" Target="https://qlikview.noorderpoort.nl/QvAJAXZfc/opendoc.htm?document=job.qvw&amp;host=QVS@sqlik003"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file:///\\on.local\DATADEC\WSC5\Files\Werkplek%20Secties\Zakelijke%20Dienstverlening\2016-2017%20MBO%20ZD\rekenen\Planning%20lessen%20Rekenen%20DB.docx" TargetMode="External"/><Relationship Id="rId2" Type="http://schemas.openxmlformats.org/officeDocument/2006/relationships/hyperlink" Target="https://data.dollardcollege.nl/campusws/webroosters/np/roosternp/rmbo.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file:///\\on.local\DATADEC\WSC5\Files\Werkplek%20Secties\Zakelijke%20Dienstverlening\2016-2017%20MBO%20ZD\Kopie%20van%20rooster%20centrale%20examens%202016-2017%20-%20P2%20-%202F.xlsx" TargetMode="External"/><Relationship Id="rId2" Type="http://schemas.openxmlformats.org/officeDocument/2006/relationships/hyperlink" Target="https://www.studiemeter.nl/#/logi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noorderpoortlbs.swp.nl/5.7.7.4/magister.asp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noorderpoortlbs.swp.nl/5.7.7.4/magister.asp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ata.dollardcollege.nl/campusws/webroosters/np/roosternp/rmbo.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file:///\\on.local\DATADEC\WSC5\Files\Werkplek%20Secties\Zakelijke%20Dienstverlening\2016-2017%20MBO%20ZD\rekenen\Planning%20lessen%20Rekenen%20DB.docx" TargetMode="External"/><Relationship Id="rId2" Type="http://schemas.openxmlformats.org/officeDocument/2006/relationships/hyperlink" Target="https://data.dollardcollege.nl/campusws/webroosters/np/roosternp/rmbo.htm" TargetMode="External"/><Relationship Id="rId1" Type="http://schemas.openxmlformats.org/officeDocument/2006/relationships/slideLayout" Target="../slideLayouts/slideLayout2.xml"/><Relationship Id="rId4" Type="http://schemas.openxmlformats.org/officeDocument/2006/relationships/hyperlink" Target="file:///\\on.local\DATADEC\WSC5\Files\Werkplek%20Secties\Zakelijke%20Dienstverlening\2016-2017%20MBO%20ZD\Kopie%20van%20rooster%20centrale%20examens%202016-2017%20-%20P2%20-%202F.xls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31640" y="1412776"/>
            <a:ext cx="7406640" cy="1472184"/>
          </a:xfrm>
        </p:spPr>
        <p:txBody>
          <a:bodyPr/>
          <a:lstStyle/>
          <a:p>
            <a:r>
              <a:rPr lang="nl-NL" dirty="0"/>
              <a:t>Onderwijsproces en Examinering en diplomering</a:t>
            </a:r>
          </a:p>
        </p:txBody>
      </p:sp>
      <p:sp>
        <p:nvSpPr>
          <p:cNvPr id="3" name="Ondertitel 2"/>
          <p:cNvSpPr>
            <a:spLocks noGrp="1"/>
          </p:cNvSpPr>
          <p:nvPr>
            <p:ph type="subTitle" idx="1"/>
          </p:nvPr>
        </p:nvSpPr>
        <p:spPr>
          <a:xfrm>
            <a:off x="1331640" y="4653136"/>
            <a:ext cx="7406640" cy="1752600"/>
          </a:xfrm>
        </p:spPr>
        <p:txBody>
          <a:bodyPr tIns="0" anchor="t">
            <a:normAutofit/>
          </a:bodyPr>
          <a:lstStyle/>
          <a:p>
            <a:pPr marL="27305"/>
            <a:r>
              <a:rPr lang="nl-NL" sz="2000" dirty="0"/>
              <a:t>Door:</a:t>
            </a:r>
            <a:endParaRPr lang="nl-NL"/>
          </a:p>
          <a:p>
            <a:pPr marL="27305"/>
            <a:r>
              <a:rPr lang="nl-NL" sz="2000" dirty="0"/>
              <a:t>Margreet Philips</a:t>
            </a:r>
          </a:p>
          <a:p>
            <a:pPr marL="27305"/>
            <a:r>
              <a:rPr lang="nl-NL" sz="2000" dirty="0"/>
              <a:t>Ciska Plas</a:t>
            </a:r>
          </a:p>
          <a:p>
            <a:pPr marL="27305"/>
            <a:r>
              <a:rPr lang="nl-NL" sz="2000" dirty="0"/>
              <a:t>Ineke Waterman</a:t>
            </a:r>
          </a:p>
        </p:txBody>
      </p:sp>
    </p:spTree>
    <p:extLst>
      <p:ext uri="{BB962C8B-B14F-4D97-AF65-F5344CB8AC3E}">
        <p14:creationId xmlns:p14="http://schemas.microsoft.com/office/powerpoint/2010/main" val="2873919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nl-NL" sz="3200" dirty="0"/>
              <a:t>1.5.1 Schoolklimaat</a:t>
            </a:r>
          </a:p>
        </p:txBody>
      </p:sp>
      <p:sp>
        <p:nvSpPr>
          <p:cNvPr id="2" name="Tijdelijke aanduiding voor inhoud 1"/>
          <p:cNvSpPr>
            <a:spLocks noGrp="1"/>
          </p:cNvSpPr>
          <p:nvPr>
            <p:ph idx="1"/>
          </p:nvPr>
        </p:nvSpPr>
        <p:spPr/>
        <p:txBody>
          <a:bodyPr>
            <a:noAutofit/>
          </a:bodyPr>
          <a:lstStyle/>
          <a:p>
            <a:r>
              <a:rPr lang="nl-NL" sz="2000" dirty="0">
                <a:solidFill>
                  <a:srgbClr val="FF0000"/>
                </a:solidFill>
              </a:rPr>
              <a:t>In het DTO komt naar voren dat de studenten de school als prettig ervaren (6,1);</a:t>
            </a:r>
          </a:p>
          <a:p>
            <a:r>
              <a:rPr lang="nl-NL" sz="2000" dirty="0"/>
              <a:t>Tijdens de lessen wordt er ook aandacht geschonken aan de sociale vaardigheden van de studenten. Ze leren hoe ze zich horen te gedragen op school en in de praktijk;</a:t>
            </a:r>
          </a:p>
          <a:p>
            <a:r>
              <a:rPr lang="nl-NL" sz="2000" dirty="0">
                <a:solidFill>
                  <a:srgbClr val="FF0000"/>
                </a:solidFill>
              </a:rPr>
              <a:t>Klachten? In de studiewijzer kunnen studenten vinden waar ze evt. terecht kunnen met klachten en vinden ze de schoolregels;</a:t>
            </a:r>
          </a:p>
          <a:p>
            <a:r>
              <a:rPr lang="nl-NL" sz="2000" dirty="0"/>
              <a:t>De docenten corrigeren evt. studenten en maken problemen/lopende zaken in de klas bespreekbaar.</a:t>
            </a:r>
          </a:p>
          <a:p>
            <a:r>
              <a:rPr lang="nl-NL" sz="1600" dirty="0"/>
              <a:t>Bron: </a:t>
            </a:r>
            <a:r>
              <a:rPr lang="nl-NL" sz="1600" dirty="0">
                <a:hlinkClick r:id="rId2"/>
              </a:rPr>
              <a:t>DTO</a:t>
            </a:r>
            <a:r>
              <a:rPr lang="nl-NL" sz="1600" dirty="0"/>
              <a:t>/ </a:t>
            </a:r>
            <a:r>
              <a:rPr lang="nl-NL" sz="1600" dirty="0">
                <a:hlinkClick r:id="rId3"/>
              </a:rPr>
              <a:t>LBS</a:t>
            </a:r>
            <a:endParaRPr lang="nl-NL" sz="1600" dirty="0"/>
          </a:p>
        </p:txBody>
      </p:sp>
      <p:sp>
        <p:nvSpPr>
          <p:cNvPr id="4" name="Tijdelijke aanduiding voor voettekst 3"/>
          <p:cNvSpPr>
            <a:spLocks noGrp="1"/>
          </p:cNvSpPr>
          <p:nvPr>
            <p:ph type="ftr" sz="quarter" idx="11"/>
          </p:nvPr>
        </p:nvSpPr>
        <p:spPr/>
        <p:txBody>
          <a:bodyPr/>
          <a:lstStyle/>
          <a:p>
            <a:r>
              <a:rPr lang="nl-NL" dirty="0"/>
              <a:t>Leeromgeving</a:t>
            </a:r>
          </a:p>
        </p:txBody>
      </p:sp>
    </p:spTree>
    <p:extLst>
      <p:ext uri="{BB962C8B-B14F-4D97-AF65-F5344CB8AC3E}">
        <p14:creationId xmlns:p14="http://schemas.microsoft.com/office/powerpoint/2010/main" val="2545408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nl-NL" sz="3200" dirty="0"/>
              <a:t>1.5.2 Materiële voorzieningen </a:t>
            </a:r>
          </a:p>
        </p:txBody>
      </p:sp>
      <p:sp>
        <p:nvSpPr>
          <p:cNvPr id="2" name="Tijdelijke aanduiding voor inhoud 1"/>
          <p:cNvSpPr>
            <a:spLocks noGrp="1"/>
          </p:cNvSpPr>
          <p:nvPr>
            <p:ph idx="1"/>
          </p:nvPr>
        </p:nvSpPr>
        <p:spPr/>
        <p:txBody>
          <a:bodyPr>
            <a:normAutofit/>
          </a:bodyPr>
          <a:lstStyle/>
          <a:p>
            <a:r>
              <a:rPr lang="nl-NL" sz="2000" dirty="0"/>
              <a:t>Er wordt geprobeerd de lessen zoveel mogelijk in ruime lokalen te geven;</a:t>
            </a:r>
          </a:p>
          <a:p>
            <a:r>
              <a:rPr lang="nl-NL" sz="2000" dirty="0"/>
              <a:t>In het lokaal is er materiaal aanwezig om de studenten (extra) aan het werk te houden;</a:t>
            </a:r>
          </a:p>
          <a:p>
            <a:r>
              <a:rPr lang="nl-NL" sz="2000" dirty="0"/>
              <a:t>De examens worden in speciaal daarvoor aangepaste ruimtes gehouden.</a:t>
            </a:r>
          </a:p>
          <a:p>
            <a:endParaRPr lang="nl-NL" sz="2400" dirty="0"/>
          </a:p>
          <a:p>
            <a:endParaRPr lang="nl-NL" dirty="0"/>
          </a:p>
        </p:txBody>
      </p:sp>
      <p:sp>
        <p:nvSpPr>
          <p:cNvPr id="4" name="Tijdelijke aanduiding voor voettekst 3"/>
          <p:cNvSpPr>
            <a:spLocks noGrp="1"/>
          </p:cNvSpPr>
          <p:nvPr>
            <p:ph type="ftr" sz="quarter" idx="11"/>
          </p:nvPr>
        </p:nvSpPr>
        <p:spPr/>
        <p:txBody>
          <a:bodyPr/>
          <a:lstStyle/>
          <a:p>
            <a:r>
              <a:rPr lang="nl-NL"/>
              <a:t>Leeromgeving</a:t>
            </a:r>
          </a:p>
        </p:txBody>
      </p:sp>
    </p:spTree>
    <p:extLst>
      <p:ext uri="{BB962C8B-B14F-4D97-AF65-F5344CB8AC3E}">
        <p14:creationId xmlns:p14="http://schemas.microsoft.com/office/powerpoint/2010/main" val="3300441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a:t>1.1.1 Inhoud</a:t>
            </a:r>
          </a:p>
        </p:txBody>
      </p:sp>
      <p:sp>
        <p:nvSpPr>
          <p:cNvPr id="2" name="Tijdelijke aanduiding voor inhoud 1"/>
          <p:cNvSpPr>
            <a:spLocks noGrp="1"/>
          </p:cNvSpPr>
          <p:nvPr>
            <p:ph idx="1"/>
          </p:nvPr>
        </p:nvSpPr>
        <p:spPr/>
        <p:txBody>
          <a:bodyPr>
            <a:normAutofit fontScale="85000" lnSpcReduction="10000"/>
          </a:bodyPr>
          <a:lstStyle/>
          <a:p>
            <a:r>
              <a:rPr lang="nl-NL" sz="2000" dirty="0"/>
              <a:t>Zowel Nederlands, Engels als rekenen wordt minimaal aangeboden op het vereiste niveau; </a:t>
            </a:r>
          </a:p>
          <a:p>
            <a:r>
              <a:rPr lang="nl-NL" sz="2000" dirty="0"/>
              <a:t>Er wordt minimaal geëxamineerd op vereist niveau;</a:t>
            </a:r>
          </a:p>
          <a:p>
            <a:r>
              <a:rPr lang="nl-NL" sz="2000" dirty="0"/>
              <a:t>Bij Nederlands wordt er gewerkt met de methode Starttaal 2F (Deviant) en het online programma Via Starttaal online (Studiemeter);</a:t>
            </a:r>
          </a:p>
          <a:p>
            <a:r>
              <a:rPr lang="nl-NL" sz="2000" dirty="0"/>
              <a:t>Bij Engels wordt er gewerkt met de methode starters en FACE online </a:t>
            </a:r>
            <a:r>
              <a:rPr lang="nl-NL" sz="2000"/>
              <a:t>van Deviant</a:t>
            </a:r>
            <a:endParaRPr lang="nl-NL" sz="2000" dirty="0"/>
          </a:p>
          <a:p>
            <a:r>
              <a:rPr lang="nl-NL" sz="2000" dirty="0"/>
              <a:t>Bij rekenen wordt er gewerkt met de methode </a:t>
            </a:r>
            <a:r>
              <a:rPr lang="nl-NL" sz="2000" dirty="0" err="1"/>
              <a:t>Startrekenen</a:t>
            </a:r>
            <a:r>
              <a:rPr lang="nl-NL" sz="2000" dirty="0"/>
              <a:t> van Deviant.</a:t>
            </a:r>
          </a:p>
          <a:p>
            <a:pPr lvl="1"/>
            <a:r>
              <a:rPr lang="nl-NL" sz="2000" dirty="0"/>
              <a:t>Tijdens de les kan er zowel in het boek als digitaal gewerkt worden en wordt er aandacht gegeven aan verschillende manieren van werken;</a:t>
            </a:r>
          </a:p>
          <a:p>
            <a:pPr marL="402336" lvl="1" indent="0">
              <a:buNone/>
            </a:pPr>
            <a:endParaRPr lang="nl-NL" sz="2000" dirty="0"/>
          </a:p>
          <a:p>
            <a:pPr lvl="1"/>
            <a:endParaRPr lang="nl-NL" sz="2000" dirty="0"/>
          </a:p>
          <a:p>
            <a:pPr lvl="1"/>
            <a:endParaRPr lang="nl-NL" sz="2000" dirty="0"/>
          </a:p>
          <a:p>
            <a:pPr lvl="1"/>
            <a:endParaRPr lang="nl-NL" sz="2800" dirty="0"/>
          </a:p>
          <a:p>
            <a:r>
              <a:rPr lang="nl-NL" sz="1800" dirty="0">
                <a:solidFill>
                  <a:srgbClr val="FF0000"/>
                </a:solidFill>
              </a:rPr>
              <a:t>Vereiste </a:t>
            </a:r>
            <a:r>
              <a:rPr lang="nl-NL" sz="1800" dirty="0" err="1">
                <a:solidFill>
                  <a:srgbClr val="FF0000"/>
                </a:solidFill>
              </a:rPr>
              <a:t>Ned</a:t>
            </a:r>
            <a:r>
              <a:rPr lang="nl-NL" sz="1800" dirty="0">
                <a:solidFill>
                  <a:srgbClr val="FF0000"/>
                </a:solidFill>
              </a:rPr>
              <a:t>/Rek</a:t>
            </a:r>
          </a:p>
          <a:p>
            <a:endParaRPr lang="nl-NL" dirty="0"/>
          </a:p>
          <a:p>
            <a:endParaRPr lang="nl-NL" dirty="0"/>
          </a:p>
          <a:p>
            <a:endParaRPr lang="nl-NL" dirty="0"/>
          </a:p>
        </p:txBody>
      </p:sp>
      <p:sp>
        <p:nvSpPr>
          <p:cNvPr id="4" name="Tijdelijke aanduiding voor voettekst 3"/>
          <p:cNvSpPr>
            <a:spLocks noGrp="1"/>
          </p:cNvSpPr>
          <p:nvPr>
            <p:ph type="ftr" sz="quarter" idx="11"/>
          </p:nvPr>
        </p:nvSpPr>
        <p:spPr/>
        <p:txBody>
          <a:bodyPr/>
          <a:lstStyle/>
          <a:p>
            <a:r>
              <a:rPr lang="nl-NL" dirty="0"/>
              <a:t>Samenhang</a:t>
            </a:r>
          </a:p>
        </p:txBody>
      </p:sp>
    </p:spTree>
    <p:extLst>
      <p:ext uri="{BB962C8B-B14F-4D97-AF65-F5344CB8AC3E}">
        <p14:creationId xmlns:p14="http://schemas.microsoft.com/office/powerpoint/2010/main" val="3972828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a:t>1.1.2 Programmering </a:t>
            </a:r>
          </a:p>
        </p:txBody>
      </p:sp>
      <p:sp>
        <p:nvSpPr>
          <p:cNvPr id="2" name="Tijdelijke aanduiding voor inhoud 1"/>
          <p:cNvSpPr>
            <a:spLocks noGrp="1"/>
          </p:cNvSpPr>
          <p:nvPr>
            <p:ph idx="1"/>
          </p:nvPr>
        </p:nvSpPr>
        <p:spPr/>
        <p:txBody>
          <a:bodyPr>
            <a:normAutofit fontScale="77500" lnSpcReduction="20000"/>
          </a:bodyPr>
          <a:lstStyle/>
          <a:p>
            <a:r>
              <a:rPr lang="nl-NL" sz="2400" dirty="0"/>
              <a:t>Nederlands, Engels en rekenen worden het hele jaar door aangeboden aan de studenten;</a:t>
            </a:r>
          </a:p>
          <a:p>
            <a:r>
              <a:rPr lang="nl-NL" sz="2400" dirty="0"/>
              <a:t>Er wordt geprobeerd om de lessen zo </a:t>
            </a:r>
            <a:r>
              <a:rPr lang="nl-NL" sz="2400" dirty="0">
                <a:solidFill>
                  <a:srgbClr val="FF0000"/>
                </a:solidFill>
              </a:rPr>
              <a:t>goed</a:t>
            </a:r>
            <a:r>
              <a:rPr lang="nl-NL" sz="2400" dirty="0"/>
              <a:t> mogelijk te verdelen over de week;</a:t>
            </a:r>
          </a:p>
          <a:p>
            <a:r>
              <a:rPr lang="nl-NL" sz="2400" dirty="0"/>
              <a:t>Er is een globale planning voor de lessen Nederlands, Engels en rekenen (leerjaar 1en 2);</a:t>
            </a:r>
          </a:p>
          <a:p>
            <a:r>
              <a:rPr lang="nl-NL" sz="2400" dirty="0"/>
              <a:t>Toets momenten zijn zichtbaar in de studieplanner die de student in zijn bezit heeft;</a:t>
            </a:r>
          </a:p>
          <a:p>
            <a:r>
              <a:rPr lang="nl-NL" sz="2400" dirty="0"/>
              <a:t>Er zijn vast momenten voor het afnemen van de Centrale Examens;</a:t>
            </a:r>
          </a:p>
          <a:p>
            <a:r>
              <a:rPr lang="nl-NL" sz="2400" dirty="0"/>
              <a:t>De examens Nederlands en Engels Spreken en Gesprekken worden georganiseerd door de docent zelf;  het examen Schrijven wordt georganiseerd door het intern examenbureau.</a:t>
            </a:r>
          </a:p>
          <a:p>
            <a:endParaRPr lang="nl-NL" dirty="0"/>
          </a:p>
          <a:p>
            <a:endParaRPr lang="nl-NL" dirty="0"/>
          </a:p>
          <a:p>
            <a:endParaRPr lang="nl-NL" dirty="0"/>
          </a:p>
          <a:p>
            <a:r>
              <a:rPr lang="nl-NL" sz="1800" dirty="0"/>
              <a:t>Bron:</a:t>
            </a:r>
            <a:r>
              <a:rPr lang="nl-NL" sz="1800" b="1" dirty="0">
                <a:solidFill>
                  <a:srgbClr val="FF0000"/>
                </a:solidFill>
              </a:rPr>
              <a:t> </a:t>
            </a:r>
            <a:r>
              <a:rPr lang="nl-NL" sz="1800" dirty="0">
                <a:solidFill>
                  <a:srgbClr val="FF0000"/>
                </a:solidFill>
                <a:hlinkClick r:id="rId2"/>
              </a:rPr>
              <a:t>rooster</a:t>
            </a:r>
            <a:r>
              <a:rPr lang="nl-NL" sz="1800" dirty="0">
                <a:solidFill>
                  <a:srgbClr val="FF0000"/>
                </a:solidFill>
              </a:rPr>
              <a:t> , </a:t>
            </a:r>
            <a:r>
              <a:rPr lang="nl-NL" sz="1800" dirty="0">
                <a:solidFill>
                  <a:srgbClr val="FF0000"/>
                </a:solidFill>
                <a:hlinkClick r:id="rId3" action="ppaction://hlinkfile"/>
              </a:rPr>
              <a:t>planning rek DB</a:t>
            </a:r>
            <a:endParaRPr lang="nl-NL" sz="1800" dirty="0">
              <a:solidFill>
                <a:srgbClr val="FF0000"/>
              </a:solidFill>
            </a:endParaRPr>
          </a:p>
        </p:txBody>
      </p:sp>
      <p:sp>
        <p:nvSpPr>
          <p:cNvPr id="4" name="Tijdelijke aanduiding voor voettekst 3"/>
          <p:cNvSpPr>
            <a:spLocks noGrp="1"/>
          </p:cNvSpPr>
          <p:nvPr>
            <p:ph type="ftr" sz="quarter" idx="11"/>
          </p:nvPr>
        </p:nvSpPr>
        <p:spPr/>
        <p:txBody>
          <a:bodyPr/>
          <a:lstStyle/>
          <a:p>
            <a:r>
              <a:rPr lang="nl-NL"/>
              <a:t>Samenhang</a:t>
            </a:r>
          </a:p>
        </p:txBody>
      </p:sp>
    </p:spTree>
    <p:extLst>
      <p:ext uri="{BB962C8B-B14F-4D97-AF65-F5344CB8AC3E}">
        <p14:creationId xmlns:p14="http://schemas.microsoft.com/office/powerpoint/2010/main" val="616466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dirty="0"/>
              <a:t>1.2.1 Differentiatie   </a:t>
            </a:r>
          </a:p>
        </p:txBody>
      </p:sp>
      <p:sp>
        <p:nvSpPr>
          <p:cNvPr id="9" name="Tijdelijke aanduiding voor inhoud 8"/>
          <p:cNvSpPr>
            <a:spLocks noGrp="1"/>
          </p:cNvSpPr>
          <p:nvPr>
            <p:ph idx="1"/>
          </p:nvPr>
        </p:nvSpPr>
        <p:spPr/>
        <p:txBody>
          <a:bodyPr>
            <a:normAutofit/>
          </a:bodyPr>
          <a:lstStyle/>
          <a:p>
            <a:r>
              <a:rPr lang="nl-NL" sz="2000" dirty="0"/>
              <a:t>Naast het werken in het boek is het mogelijk om opdrachten te maken via de digitale methode Studiemeter;</a:t>
            </a:r>
          </a:p>
          <a:p>
            <a:r>
              <a:rPr lang="nl-NL" sz="2000" dirty="0" err="1"/>
              <a:t>Mbv</a:t>
            </a:r>
            <a:r>
              <a:rPr lang="nl-NL" sz="2000" dirty="0"/>
              <a:t> de digitale  methode kunnen studenten werken aan onderdelen die ze nog niet goed beheersen;</a:t>
            </a:r>
          </a:p>
          <a:p>
            <a:r>
              <a:rPr lang="nl-NL" sz="2000" dirty="0"/>
              <a:t>Daarnaast kunnen studenten hier opdrachten op hoger niveau maken (verrijkingsstof);</a:t>
            </a:r>
          </a:p>
          <a:p>
            <a:r>
              <a:rPr lang="nl-NL" sz="2000" dirty="0"/>
              <a:t>Als studenten het willen en het hebben laten zien dat ze het aankunnen, mogen ze eerder examen doen. Eventueel kan men het examen op een hoger niveau doen dan voor de opleiding is vereist. </a:t>
            </a:r>
          </a:p>
          <a:p>
            <a:endParaRPr lang="nl-NL" sz="2400" dirty="0"/>
          </a:p>
          <a:p>
            <a:endParaRPr lang="nl-NL" sz="2400" dirty="0"/>
          </a:p>
          <a:p>
            <a:r>
              <a:rPr lang="nl-NL" sz="1600" dirty="0"/>
              <a:t>Bron</a:t>
            </a:r>
            <a:r>
              <a:rPr lang="nl-NL" sz="1600" dirty="0">
                <a:solidFill>
                  <a:srgbClr val="FF0000"/>
                </a:solidFill>
              </a:rPr>
              <a:t>: </a:t>
            </a:r>
            <a:r>
              <a:rPr lang="nl-NL" sz="1600" dirty="0">
                <a:solidFill>
                  <a:srgbClr val="FF0000"/>
                </a:solidFill>
                <a:hlinkClick r:id="rId2"/>
              </a:rPr>
              <a:t>Studiemeter</a:t>
            </a:r>
            <a:r>
              <a:rPr lang="nl-NL" sz="1600" dirty="0">
                <a:solidFill>
                  <a:srgbClr val="FF0000"/>
                </a:solidFill>
              </a:rPr>
              <a:t>, </a:t>
            </a:r>
            <a:r>
              <a:rPr lang="nl-NL" sz="1600" dirty="0">
                <a:solidFill>
                  <a:srgbClr val="FF0000"/>
                </a:solidFill>
                <a:hlinkClick r:id="rId3" action="ppaction://hlinkfile"/>
              </a:rPr>
              <a:t>examenplanning</a:t>
            </a:r>
            <a:endParaRPr lang="nl-NL" sz="1600" dirty="0">
              <a:solidFill>
                <a:srgbClr val="FF0000"/>
              </a:solidFill>
            </a:endParaRPr>
          </a:p>
        </p:txBody>
      </p:sp>
      <p:sp>
        <p:nvSpPr>
          <p:cNvPr id="10" name="Tijdelijke aanduiding voor voettekst 9"/>
          <p:cNvSpPr>
            <a:spLocks noGrp="1"/>
          </p:cNvSpPr>
          <p:nvPr>
            <p:ph type="ftr" sz="quarter" idx="11"/>
          </p:nvPr>
        </p:nvSpPr>
        <p:spPr/>
        <p:txBody>
          <a:bodyPr/>
          <a:lstStyle/>
          <a:p>
            <a:r>
              <a:rPr lang="nl-NL"/>
              <a:t>Maatwerk</a:t>
            </a:r>
          </a:p>
        </p:txBody>
      </p:sp>
    </p:spTree>
    <p:extLst>
      <p:ext uri="{BB962C8B-B14F-4D97-AF65-F5344CB8AC3E}">
        <p14:creationId xmlns:p14="http://schemas.microsoft.com/office/powerpoint/2010/main" val="3434074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a:t>1.3.1 Interactie</a:t>
            </a:r>
          </a:p>
        </p:txBody>
      </p:sp>
      <p:sp>
        <p:nvSpPr>
          <p:cNvPr id="2" name="Tijdelijke aanduiding voor inhoud 1"/>
          <p:cNvSpPr>
            <a:spLocks noGrp="1"/>
          </p:cNvSpPr>
          <p:nvPr>
            <p:ph idx="1"/>
          </p:nvPr>
        </p:nvSpPr>
        <p:spPr/>
        <p:txBody>
          <a:bodyPr>
            <a:normAutofit/>
          </a:bodyPr>
          <a:lstStyle/>
          <a:p>
            <a:r>
              <a:rPr lang="nl-NL" sz="2000" dirty="0"/>
              <a:t>De studenten worden gestimuleerd om samen te werken aan de opdrachten;</a:t>
            </a:r>
          </a:p>
          <a:p>
            <a:r>
              <a:rPr lang="nl-NL" sz="2000" dirty="0"/>
              <a:t>Tijdens de lessen wordt er duidelijk aangegeven wat het doel is, waar er aan gewerkt gaat worden en hoe er gewerkt gaat worden;</a:t>
            </a:r>
          </a:p>
          <a:p>
            <a:r>
              <a:rPr lang="nl-NL" sz="2000" dirty="0"/>
              <a:t>De docent stuurt erop aan dat er een open houding in de klas is, zodat er ruimte is voor vragen, opmerkingen en verbeteringen.</a:t>
            </a:r>
          </a:p>
        </p:txBody>
      </p:sp>
      <p:sp>
        <p:nvSpPr>
          <p:cNvPr id="4" name="Tijdelijke aanduiding voor voettekst 3"/>
          <p:cNvSpPr>
            <a:spLocks noGrp="1"/>
          </p:cNvSpPr>
          <p:nvPr>
            <p:ph type="ftr" sz="quarter" idx="11"/>
          </p:nvPr>
        </p:nvSpPr>
        <p:spPr/>
        <p:txBody>
          <a:bodyPr/>
          <a:lstStyle/>
          <a:p>
            <a:r>
              <a:rPr lang="nl-NL"/>
              <a:t>Didactisch handelen</a:t>
            </a:r>
          </a:p>
        </p:txBody>
      </p:sp>
    </p:spTree>
    <p:extLst>
      <p:ext uri="{BB962C8B-B14F-4D97-AF65-F5344CB8AC3E}">
        <p14:creationId xmlns:p14="http://schemas.microsoft.com/office/powerpoint/2010/main" val="3606443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fontScale="90000"/>
          </a:bodyPr>
          <a:lstStyle/>
          <a:p>
            <a:r>
              <a:rPr lang="nl-NL" sz="3600" dirty="0"/>
              <a:t>1.3.2 Ondersteuning en begeleiding van de leeractiviteiten </a:t>
            </a:r>
          </a:p>
        </p:txBody>
      </p:sp>
      <p:sp>
        <p:nvSpPr>
          <p:cNvPr id="2" name="Tijdelijke aanduiding voor inhoud 1"/>
          <p:cNvSpPr>
            <a:spLocks noGrp="1"/>
          </p:cNvSpPr>
          <p:nvPr>
            <p:ph idx="1"/>
          </p:nvPr>
        </p:nvSpPr>
        <p:spPr/>
        <p:txBody>
          <a:bodyPr anchor="t">
            <a:normAutofit/>
          </a:bodyPr>
          <a:lstStyle/>
          <a:p>
            <a:pPr indent="-283210"/>
            <a:r>
              <a:rPr lang="nl-NL" sz="2000" dirty="0"/>
              <a:t>De docenten zijn professionals in hun vakgebied en kunnen zo de studenten goed begeleiden bij hun opdrachten en vragen;</a:t>
            </a:r>
            <a:endParaRPr lang="nl-NL"/>
          </a:p>
          <a:p>
            <a:pPr indent="-283210"/>
            <a:r>
              <a:rPr lang="nl-NL" sz="2000" dirty="0"/>
              <a:t>In de lessen wordt gewerkt met verschillende werkvormen om zo de onderdelen goed aan te bieden. Studenten kunnen tijdens de lessen de docent om (extra) hulp of uitleg vragen;</a:t>
            </a:r>
          </a:p>
          <a:p>
            <a:pPr indent="-283210"/>
            <a:r>
              <a:rPr lang="nl-NL" sz="2000" dirty="0"/>
              <a:t>De studenten kunnen 1 keer per week naar de </a:t>
            </a:r>
            <a:r>
              <a:rPr lang="nl-NL" sz="2000" dirty="0" err="1"/>
              <a:t>ondersteuningsles</a:t>
            </a:r>
            <a:r>
              <a:rPr lang="nl-NL" sz="2000" dirty="0"/>
              <a:t> (60 min.) rekenen en Nederlands;</a:t>
            </a:r>
          </a:p>
          <a:p>
            <a:pPr indent="-283210"/>
            <a:r>
              <a:rPr lang="nl-NL" sz="2000" dirty="0"/>
              <a:t>Er wordt intensief samengewerkt met de 2</a:t>
            </a:r>
            <a:r>
              <a:rPr lang="nl-NL" sz="2000" baseline="30000" dirty="0"/>
              <a:t>e</a:t>
            </a:r>
            <a:r>
              <a:rPr lang="nl-NL" sz="2000" dirty="0"/>
              <a:t>-lijnsbegeleider bij specifieke hulpvragen.</a:t>
            </a:r>
          </a:p>
          <a:p>
            <a:pPr indent="-283210"/>
            <a:endParaRPr lang="nl-NL" dirty="0"/>
          </a:p>
          <a:p>
            <a:pPr indent="-283210"/>
            <a:r>
              <a:rPr lang="nl-NL" sz="1900" dirty="0"/>
              <a:t>Bron: </a:t>
            </a:r>
            <a:r>
              <a:rPr lang="nl-NL" sz="1900" dirty="0">
                <a:hlinkClick r:id="rId2"/>
              </a:rPr>
              <a:t>LBS</a:t>
            </a:r>
            <a:endParaRPr lang="nl-NL" sz="1900" dirty="0"/>
          </a:p>
        </p:txBody>
      </p:sp>
      <p:sp>
        <p:nvSpPr>
          <p:cNvPr id="4" name="Tijdelijke aanduiding voor voettekst 3"/>
          <p:cNvSpPr>
            <a:spLocks noGrp="1"/>
          </p:cNvSpPr>
          <p:nvPr>
            <p:ph type="ftr" sz="quarter" idx="11"/>
          </p:nvPr>
        </p:nvSpPr>
        <p:spPr/>
        <p:txBody>
          <a:bodyPr/>
          <a:lstStyle/>
          <a:p>
            <a:r>
              <a:rPr lang="nl-NL"/>
              <a:t>Didactisch handelen</a:t>
            </a:r>
          </a:p>
        </p:txBody>
      </p:sp>
    </p:spTree>
    <p:extLst>
      <p:ext uri="{BB962C8B-B14F-4D97-AF65-F5344CB8AC3E}">
        <p14:creationId xmlns:p14="http://schemas.microsoft.com/office/powerpoint/2010/main" val="691236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fontScale="90000"/>
          </a:bodyPr>
          <a:lstStyle/>
          <a:p>
            <a:r>
              <a:rPr lang="nl-NL" sz="3600" dirty="0"/>
              <a:t>1.3.3 Feedback op de leeractiviteiten en de leerresultaten</a:t>
            </a:r>
          </a:p>
        </p:txBody>
      </p:sp>
      <p:sp>
        <p:nvSpPr>
          <p:cNvPr id="2" name="Tijdelijke aanduiding voor inhoud 1"/>
          <p:cNvSpPr>
            <a:spLocks noGrp="1"/>
          </p:cNvSpPr>
          <p:nvPr>
            <p:ph idx="1"/>
          </p:nvPr>
        </p:nvSpPr>
        <p:spPr/>
        <p:txBody>
          <a:bodyPr>
            <a:normAutofit/>
          </a:bodyPr>
          <a:lstStyle/>
          <a:p>
            <a:r>
              <a:rPr lang="nl-NL" sz="2000" dirty="0"/>
              <a:t>Voor zowel rekenen, Engels als Nederlands zijn er beoordelingsmomenten in de vorm van toetsen, verslagen maken o.i.d.;</a:t>
            </a:r>
          </a:p>
          <a:p>
            <a:r>
              <a:rPr lang="nl-NL" sz="2000" dirty="0">
                <a:solidFill>
                  <a:srgbClr val="FF0000"/>
                </a:solidFill>
              </a:rPr>
              <a:t>In het leerlingbegeleidingssysteem worden de formatieve toetsen en opdrachten bijgehouden;</a:t>
            </a:r>
          </a:p>
          <a:p>
            <a:r>
              <a:rPr lang="nl-NL" sz="2000" dirty="0">
                <a:solidFill>
                  <a:srgbClr val="FF0000"/>
                </a:solidFill>
              </a:rPr>
              <a:t>De studenten hebben hier zicht op;</a:t>
            </a:r>
          </a:p>
          <a:p>
            <a:r>
              <a:rPr lang="nl-NL" sz="2000" dirty="0">
                <a:solidFill>
                  <a:srgbClr val="FF0000"/>
                </a:solidFill>
              </a:rPr>
              <a:t>Indien nodig kan er extra lesmateriaal ingezet worden of vormen van bijles;</a:t>
            </a:r>
          </a:p>
          <a:p>
            <a:r>
              <a:rPr lang="nl-NL" sz="2000" dirty="0"/>
              <a:t>Tijdens SLB/portfoliogesprekken wordt de voortgang besproken en welke acties evt. gewenst zijn.</a:t>
            </a:r>
          </a:p>
          <a:p>
            <a:pPr marL="82296" indent="0">
              <a:buNone/>
            </a:pPr>
            <a:endParaRPr lang="nl-NL" dirty="0"/>
          </a:p>
          <a:p>
            <a:r>
              <a:rPr lang="nl-NL" sz="2000" dirty="0"/>
              <a:t>Bron: </a:t>
            </a:r>
            <a:r>
              <a:rPr lang="nl-NL" sz="2000" dirty="0">
                <a:hlinkClick r:id="rId2"/>
              </a:rPr>
              <a:t>LBS</a:t>
            </a:r>
            <a:endParaRPr lang="nl-NL" sz="2000" dirty="0"/>
          </a:p>
        </p:txBody>
      </p:sp>
      <p:sp>
        <p:nvSpPr>
          <p:cNvPr id="4" name="Tijdelijke aanduiding voor voettekst 3"/>
          <p:cNvSpPr>
            <a:spLocks noGrp="1"/>
          </p:cNvSpPr>
          <p:nvPr>
            <p:ph type="ftr" sz="quarter" idx="11"/>
          </p:nvPr>
        </p:nvSpPr>
        <p:spPr/>
        <p:txBody>
          <a:bodyPr/>
          <a:lstStyle/>
          <a:p>
            <a:r>
              <a:rPr lang="nl-NL" dirty="0"/>
              <a:t>Didactisch handelen</a:t>
            </a:r>
          </a:p>
        </p:txBody>
      </p:sp>
    </p:spTree>
    <p:extLst>
      <p:ext uri="{BB962C8B-B14F-4D97-AF65-F5344CB8AC3E}">
        <p14:creationId xmlns:p14="http://schemas.microsoft.com/office/powerpoint/2010/main" val="2234506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nl-NL" sz="3200" dirty="0"/>
              <a:t>1.4.1 Benutting</a:t>
            </a:r>
          </a:p>
        </p:txBody>
      </p:sp>
      <p:sp>
        <p:nvSpPr>
          <p:cNvPr id="2" name="Tijdelijke aanduiding voor inhoud 1"/>
          <p:cNvSpPr>
            <a:spLocks noGrp="1"/>
          </p:cNvSpPr>
          <p:nvPr>
            <p:ph idx="1"/>
          </p:nvPr>
        </p:nvSpPr>
        <p:spPr/>
        <p:txBody>
          <a:bodyPr>
            <a:normAutofit/>
          </a:bodyPr>
          <a:lstStyle/>
          <a:p>
            <a:r>
              <a:rPr lang="nl-NL" sz="2000" dirty="0"/>
              <a:t>Er is een overzichtelijk rooster voor de studenten met zo weinig mogelijk tussenuren;</a:t>
            </a:r>
          </a:p>
          <a:p>
            <a:r>
              <a:rPr lang="nl-NL" sz="2000" dirty="0"/>
              <a:t>Er is een buffer ingebouwd waardoor er geoorloofde lesuitval opgevangen kan worden.</a:t>
            </a:r>
          </a:p>
          <a:p>
            <a:endParaRPr lang="nl-NL" sz="2400" dirty="0"/>
          </a:p>
          <a:p>
            <a:endParaRPr lang="nl-NL" dirty="0"/>
          </a:p>
          <a:p>
            <a:endParaRPr lang="nl-NL" dirty="0"/>
          </a:p>
          <a:p>
            <a:endParaRPr lang="nl-NL" dirty="0"/>
          </a:p>
          <a:p>
            <a:endParaRPr lang="nl-NL" dirty="0"/>
          </a:p>
          <a:p>
            <a:r>
              <a:rPr lang="nl-NL" sz="1600" dirty="0"/>
              <a:t>Bron:</a:t>
            </a:r>
            <a:r>
              <a:rPr lang="nl-NL" sz="1600" dirty="0">
                <a:solidFill>
                  <a:srgbClr val="FF0000"/>
                </a:solidFill>
              </a:rPr>
              <a:t> </a:t>
            </a:r>
            <a:r>
              <a:rPr lang="nl-NL" sz="1600" dirty="0">
                <a:solidFill>
                  <a:srgbClr val="FF0000"/>
                </a:solidFill>
                <a:hlinkClick r:id="rId2"/>
              </a:rPr>
              <a:t>rooster</a:t>
            </a:r>
            <a:r>
              <a:rPr lang="nl-NL" sz="1600" dirty="0">
                <a:solidFill>
                  <a:srgbClr val="FF0000"/>
                </a:solidFill>
              </a:rPr>
              <a:t> </a:t>
            </a:r>
          </a:p>
        </p:txBody>
      </p:sp>
      <p:sp>
        <p:nvSpPr>
          <p:cNvPr id="4" name="Tijdelijke aanduiding voor voettekst 3"/>
          <p:cNvSpPr>
            <a:spLocks noGrp="1"/>
          </p:cNvSpPr>
          <p:nvPr>
            <p:ph type="ftr" sz="quarter" idx="11"/>
          </p:nvPr>
        </p:nvSpPr>
        <p:spPr/>
        <p:txBody>
          <a:bodyPr/>
          <a:lstStyle/>
          <a:p>
            <a:r>
              <a:rPr lang="nl-NL"/>
              <a:t>Leertijd</a:t>
            </a:r>
          </a:p>
        </p:txBody>
      </p:sp>
    </p:spTree>
    <p:extLst>
      <p:ext uri="{BB962C8B-B14F-4D97-AF65-F5344CB8AC3E}">
        <p14:creationId xmlns:p14="http://schemas.microsoft.com/office/powerpoint/2010/main" val="1285472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nl-NL" sz="3200" dirty="0"/>
              <a:t>1.4.2 Werkdruk</a:t>
            </a:r>
          </a:p>
        </p:txBody>
      </p:sp>
      <p:sp>
        <p:nvSpPr>
          <p:cNvPr id="2" name="Tijdelijke aanduiding voor inhoud 1"/>
          <p:cNvSpPr>
            <a:spLocks noGrp="1"/>
          </p:cNvSpPr>
          <p:nvPr>
            <p:ph idx="1"/>
          </p:nvPr>
        </p:nvSpPr>
        <p:spPr/>
        <p:txBody>
          <a:bodyPr>
            <a:normAutofit lnSpcReduction="10000"/>
          </a:bodyPr>
          <a:lstStyle/>
          <a:p>
            <a:r>
              <a:rPr lang="nl-NL" sz="2000" dirty="0"/>
              <a:t>Als de leerling de planning volgt, dan is er geen sprake van een hoge werkdruk;</a:t>
            </a:r>
          </a:p>
          <a:p>
            <a:r>
              <a:rPr lang="nl-NL" sz="2000" dirty="0"/>
              <a:t>De inhoud van de vakken zijn evenredig over de  jaar verdeeld;</a:t>
            </a:r>
          </a:p>
          <a:p>
            <a:r>
              <a:rPr lang="nl-NL" sz="2000" dirty="0"/>
              <a:t>De lessen Nederlands en rekenen worden gepland tot aan de vierde periode van het 2</a:t>
            </a:r>
            <a:r>
              <a:rPr lang="nl-NL" sz="2000" baseline="30000" dirty="0"/>
              <a:t>e</a:t>
            </a:r>
            <a:r>
              <a:rPr lang="nl-NL" sz="2000" dirty="0"/>
              <a:t> jaar i.v.m. het afnemen van het examen;</a:t>
            </a:r>
          </a:p>
          <a:p>
            <a:r>
              <a:rPr lang="nl-NL" sz="2000" dirty="0"/>
              <a:t>De lessen Engels worden in beide leerjaren in de eerste drie periodes aangeboden.</a:t>
            </a:r>
          </a:p>
          <a:p>
            <a:endParaRPr lang="nl-NL" sz="2000" dirty="0"/>
          </a:p>
          <a:p>
            <a:endParaRPr lang="nl-NL" dirty="0"/>
          </a:p>
          <a:p>
            <a:endParaRPr lang="nl-NL" dirty="0"/>
          </a:p>
          <a:p>
            <a:endParaRPr lang="nl-NL" dirty="0"/>
          </a:p>
          <a:p>
            <a:r>
              <a:rPr lang="nl-NL" sz="1600" dirty="0"/>
              <a:t>Bron:</a:t>
            </a:r>
            <a:r>
              <a:rPr lang="nl-NL" sz="1600" b="1" dirty="0">
                <a:solidFill>
                  <a:srgbClr val="FF0000"/>
                </a:solidFill>
              </a:rPr>
              <a:t> </a:t>
            </a:r>
            <a:r>
              <a:rPr lang="nl-NL" sz="1600" dirty="0">
                <a:solidFill>
                  <a:srgbClr val="FF0000"/>
                </a:solidFill>
                <a:hlinkClick r:id="rId2"/>
              </a:rPr>
              <a:t>rooster</a:t>
            </a:r>
            <a:r>
              <a:rPr lang="nl-NL" sz="1600" dirty="0">
                <a:solidFill>
                  <a:srgbClr val="FF0000"/>
                </a:solidFill>
              </a:rPr>
              <a:t> , </a:t>
            </a:r>
            <a:r>
              <a:rPr lang="nl-NL" sz="1600" dirty="0">
                <a:solidFill>
                  <a:srgbClr val="FF0000"/>
                </a:solidFill>
                <a:hlinkClick r:id="rId3" action="ppaction://hlinkfile"/>
              </a:rPr>
              <a:t>planning rek DB</a:t>
            </a:r>
            <a:r>
              <a:rPr lang="nl-NL" sz="1600" dirty="0">
                <a:solidFill>
                  <a:srgbClr val="FF0000"/>
                </a:solidFill>
              </a:rPr>
              <a:t>, </a:t>
            </a:r>
            <a:r>
              <a:rPr lang="nl-NL" sz="1600" dirty="0">
                <a:solidFill>
                  <a:srgbClr val="FF0000"/>
                </a:solidFill>
                <a:hlinkClick r:id="rId4" action="ppaction://hlinkfile"/>
              </a:rPr>
              <a:t>examenplanning</a:t>
            </a:r>
            <a:endParaRPr lang="nl-NL" sz="1600" dirty="0">
              <a:solidFill>
                <a:srgbClr val="FF0000"/>
              </a:solidFill>
            </a:endParaRPr>
          </a:p>
          <a:p>
            <a:endParaRPr lang="nl-NL" dirty="0"/>
          </a:p>
          <a:p>
            <a:endParaRPr lang="nl-NL" dirty="0"/>
          </a:p>
          <a:p>
            <a:pPr marL="82296" indent="0">
              <a:buNone/>
            </a:pPr>
            <a:endParaRPr lang="nl-NL" dirty="0"/>
          </a:p>
        </p:txBody>
      </p:sp>
      <p:sp>
        <p:nvSpPr>
          <p:cNvPr id="4" name="Tijdelijke aanduiding voor voettekst 3"/>
          <p:cNvSpPr>
            <a:spLocks noGrp="1"/>
          </p:cNvSpPr>
          <p:nvPr>
            <p:ph type="ftr" sz="quarter" idx="11"/>
          </p:nvPr>
        </p:nvSpPr>
        <p:spPr/>
        <p:txBody>
          <a:bodyPr/>
          <a:lstStyle/>
          <a:p>
            <a:r>
              <a:rPr lang="nl-NL"/>
              <a:t>Leertijd</a:t>
            </a:r>
          </a:p>
        </p:txBody>
      </p:sp>
    </p:spTree>
    <p:extLst>
      <p:ext uri="{BB962C8B-B14F-4D97-AF65-F5344CB8AC3E}">
        <p14:creationId xmlns:p14="http://schemas.microsoft.com/office/powerpoint/2010/main" val="17197930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onnewende">
  <a:themeElements>
    <a:clrScheme name="Zonnewend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Zonnewend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Zonnewend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336</TotalTime>
  <Words>789</Words>
  <Application>Microsoft Office PowerPoint</Application>
  <PresentationFormat>Diavoorstelling (4:3)</PresentationFormat>
  <Paragraphs>95</Paragraphs>
  <Slides>11</Slides>
  <Notes>0</Notes>
  <HiddenSlides>0</HiddenSlides>
  <MMClips>0</MMClips>
  <ScaleCrop>false</ScaleCrop>
  <HeadingPairs>
    <vt:vector size="4" baseType="variant">
      <vt:variant>
        <vt:lpstr>Thema</vt:lpstr>
      </vt:variant>
      <vt:variant>
        <vt:i4>1</vt:i4>
      </vt:variant>
      <vt:variant>
        <vt:lpstr>Diatitels</vt:lpstr>
      </vt:variant>
      <vt:variant>
        <vt:i4>11</vt:i4>
      </vt:variant>
    </vt:vector>
  </HeadingPairs>
  <TitlesOfParts>
    <vt:vector size="12" baseType="lpstr">
      <vt:lpstr>Zonnewende</vt:lpstr>
      <vt:lpstr>Onderwijsproces en Examinering en diplomering</vt:lpstr>
      <vt:lpstr>1.1.1 Inhoud</vt:lpstr>
      <vt:lpstr>1.1.2 Programmering </vt:lpstr>
      <vt:lpstr>1.2.1 Differentiatie   </vt:lpstr>
      <vt:lpstr>1.3.1 Interactie</vt:lpstr>
      <vt:lpstr>1.3.2 Ondersteuning en begeleiding van de leeractiviteiten </vt:lpstr>
      <vt:lpstr>1.3.3 Feedback op de leeractiviteiten en de leerresultaten</vt:lpstr>
      <vt:lpstr>1.4.1 Benutting</vt:lpstr>
      <vt:lpstr>1.4.2 Werkdruk</vt:lpstr>
      <vt:lpstr>1.5.1 Schoolklimaat</vt:lpstr>
      <vt:lpstr>1.5.2 Materiële voorzieningen </vt:lpstr>
    </vt:vector>
  </TitlesOfParts>
  <Company>Onderwijsgroep Noord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Onderwijsproces</dc:title>
  <dc:creator>J.H.F. Plas-Waarsing</dc:creator>
  <cp:lastModifiedBy>Magreet Philips</cp:lastModifiedBy>
  <cp:revision>59</cp:revision>
  <dcterms:created xsi:type="dcterms:W3CDTF">2015-06-08T11:40:07Z</dcterms:created>
  <dcterms:modified xsi:type="dcterms:W3CDTF">2017-11-27T11:26:19Z</dcterms:modified>
</cp:coreProperties>
</file>